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70" r:id="rId3"/>
    <p:sldId id="277" r:id="rId4"/>
    <p:sldId id="271" r:id="rId5"/>
    <p:sldId id="273" r:id="rId6"/>
    <p:sldId id="272" r:id="rId7"/>
    <p:sldId id="275"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5"/>
    <p:restoredTop sz="92075" autoAdjust="0"/>
  </p:normalViewPr>
  <p:slideViewPr>
    <p:cSldViewPr snapToGrid="0" snapToObjects="1">
      <p:cViewPr varScale="1">
        <p:scale>
          <a:sx n="84" d="100"/>
          <a:sy n="84" d="100"/>
        </p:scale>
        <p:origin x="11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000E8-C8C1-42FC-AB22-E8E9E5D1F211}" type="datetimeFigureOut">
              <a:rPr lang="en-US" smtClean="0"/>
              <a:t>8/20/2020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03ADD-6516-4932-BBB4-A41E7F716955}" type="slidenum">
              <a:rPr lang="en-US" smtClean="0"/>
              <a:t>‹#›</a:t>
            </a:fld>
            <a:endParaRPr lang="en-US" dirty="0"/>
          </a:p>
        </p:txBody>
      </p:sp>
    </p:spTree>
    <p:extLst>
      <p:ext uri="{BB962C8B-B14F-4D97-AF65-F5344CB8AC3E}">
        <p14:creationId xmlns:p14="http://schemas.microsoft.com/office/powerpoint/2010/main" val="208282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a:t>
            </a:r>
          </a:p>
          <a:p>
            <a:r>
              <a:rPr lang="en-US" dirty="0"/>
              <a:t>1- B</a:t>
            </a:r>
          </a:p>
          <a:p>
            <a:r>
              <a:rPr lang="en-US" dirty="0"/>
              <a:t>2- C</a:t>
            </a:r>
          </a:p>
        </p:txBody>
      </p:sp>
      <p:sp>
        <p:nvSpPr>
          <p:cNvPr id="4" name="Slide Number Placeholder 3"/>
          <p:cNvSpPr>
            <a:spLocks noGrp="1"/>
          </p:cNvSpPr>
          <p:nvPr>
            <p:ph type="sldNum" sz="quarter" idx="5"/>
          </p:nvPr>
        </p:nvSpPr>
        <p:spPr/>
        <p:txBody>
          <a:bodyPr/>
          <a:lstStyle/>
          <a:p>
            <a:fld id="{5AC03ADD-6516-4932-BBB4-A41E7F716955}" type="slidenum">
              <a:rPr lang="en-US" smtClean="0"/>
              <a:t>7</a:t>
            </a:fld>
            <a:endParaRPr lang="en-US" dirty="0"/>
          </a:p>
        </p:txBody>
      </p:sp>
    </p:spTree>
    <p:extLst>
      <p:ext uri="{BB962C8B-B14F-4D97-AF65-F5344CB8AC3E}">
        <p14:creationId xmlns:p14="http://schemas.microsoft.com/office/powerpoint/2010/main" val="414329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a:t>
            </a:r>
          </a:p>
          <a:p>
            <a:r>
              <a:rPr lang="en-US" dirty="0"/>
              <a:t>1- B</a:t>
            </a:r>
          </a:p>
          <a:p>
            <a:r>
              <a:rPr lang="en-US" dirty="0"/>
              <a:t>2- B</a:t>
            </a:r>
          </a:p>
        </p:txBody>
      </p:sp>
      <p:sp>
        <p:nvSpPr>
          <p:cNvPr id="4" name="Slide Number Placeholder 3"/>
          <p:cNvSpPr>
            <a:spLocks noGrp="1"/>
          </p:cNvSpPr>
          <p:nvPr>
            <p:ph type="sldNum" sz="quarter" idx="5"/>
          </p:nvPr>
        </p:nvSpPr>
        <p:spPr/>
        <p:txBody>
          <a:bodyPr/>
          <a:lstStyle/>
          <a:p>
            <a:fld id="{5AC03ADD-6516-4932-BBB4-A41E7F716955}" type="slidenum">
              <a:rPr lang="en-US" smtClean="0"/>
              <a:t>8</a:t>
            </a:fld>
            <a:endParaRPr lang="en-US" dirty="0"/>
          </a:p>
        </p:txBody>
      </p:sp>
    </p:spTree>
    <p:extLst>
      <p:ext uri="{BB962C8B-B14F-4D97-AF65-F5344CB8AC3E}">
        <p14:creationId xmlns:p14="http://schemas.microsoft.com/office/powerpoint/2010/main" val="224228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B222-C6C5-E146-AA71-993C23D44C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9AF69-AD07-614E-A6B0-7245313E69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3D37CE-0D89-D143-966E-A1CBC7CD235E}"/>
              </a:ext>
            </a:extLst>
          </p:cNvPr>
          <p:cNvSpPr>
            <a:spLocks noGrp="1"/>
          </p:cNvSpPr>
          <p:nvPr>
            <p:ph type="dt" sz="half" idx="10"/>
          </p:nvPr>
        </p:nvSpPr>
        <p:spPr/>
        <p:txBody>
          <a:bodyPr/>
          <a:lstStyle/>
          <a:p>
            <a:fld id="{7A78B8C9-9F6F-0C47-B720-BB55BC594853}" type="datetimeFigureOut">
              <a:rPr lang="en-US" smtClean="0"/>
              <a:t>8/20/2020</a:t>
            </a:fld>
            <a:endParaRPr lang="en-US" dirty="0"/>
          </a:p>
        </p:txBody>
      </p:sp>
      <p:sp>
        <p:nvSpPr>
          <p:cNvPr id="5" name="Footer Placeholder 4">
            <a:extLst>
              <a:ext uri="{FF2B5EF4-FFF2-40B4-BE49-F238E27FC236}">
                <a16:creationId xmlns:a16="http://schemas.microsoft.com/office/drawing/2014/main" id="{1F024E34-60D3-A743-905B-688AB05832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EBF640-D9E4-374D-9F1A-85EBC0D5F0CA}"/>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407256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7C27-E4C1-864E-B66F-DD88BDDBB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C834F-64FD-5D41-B00D-0FAFF93F2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83890-B978-A04A-BCE1-EBC57AC0B1DC}"/>
              </a:ext>
            </a:extLst>
          </p:cNvPr>
          <p:cNvSpPr>
            <a:spLocks noGrp="1"/>
          </p:cNvSpPr>
          <p:nvPr>
            <p:ph type="dt" sz="half" idx="10"/>
          </p:nvPr>
        </p:nvSpPr>
        <p:spPr/>
        <p:txBody>
          <a:bodyPr/>
          <a:lstStyle/>
          <a:p>
            <a:fld id="{7A78B8C9-9F6F-0C47-B720-BB55BC594853}" type="datetimeFigureOut">
              <a:rPr lang="en-US" smtClean="0"/>
              <a:t>8/20/2020</a:t>
            </a:fld>
            <a:endParaRPr lang="en-US" dirty="0"/>
          </a:p>
        </p:txBody>
      </p:sp>
      <p:sp>
        <p:nvSpPr>
          <p:cNvPr id="5" name="Footer Placeholder 4">
            <a:extLst>
              <a:ext uri="{FF2B5EF4-FFF2-40B4-BE49-F238E27FC236}">
                <a16:creationId xmlns:a16="http://schemas.microsoft.com/office/drawing/2014/main" id="{12A96590-BC0C-124E-BDB6-13ADF7166D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3E3C12-76BF-8248-A0B0-E281CF871E4D}"/>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175456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34A4B-B9C5-8243-8951-BFA9373AA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B3FEA3-AF91-584F-A8C3-A4C4DB461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32513-9647-6A4D-A869-F7EB620DC328}"/>
              </a:ext>
            </a:extLst>
          </p:cNvPr>
          <p:cNvSpPr>
            <a:spLocks noGrp="1"/>
          </p:cNvSpPr>
          <p:nvPr>
            <p:ph type="dt" sz="half" idx="10"/>
          </p:nvPr>
        </p:nvSpPr>
        <p:spPr/>
        <p:txBody>
          <a:bodyPr/>
          <a:lstStyle/>
          <a:p>
            <a:fld id="{7A78B8C9-9F6F-0C47-B720-BB55BC594853}" type="datetimeFigureOut">
              <a:rPr lang="en-US" smtClean="0"/>
              <a:t>8/20/2020</a:t>
            </a:fld>
            <a:endParaRPr lang="en-US" dirty="0"/>
          </a:p>
        </p:txBody>
      </p:sp>
      <p:sp>
        <p:nvSpPr>
          <p:cNvPr id="5" name="Footer Placeholder 4">
            <a:extLst>
              <a:ext uri="{FF2B5EF4-FFF2-40B4-BE49-F238E27FC236}">
                <a16:creationId xmlns:a16="http://schemas.microsoft.com/office/drawing/2014/main" id="{46401F56-D3BF-F242-B796-F7CA801A1C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AC906C-838E-7844-B3A2-B133FF133F29}"/>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113917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D644-A414-E846-9DCC-F086DFA18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45961-2C2D-1047-8B6D-950AA9577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00C8F-851F-1044-91C8-DA3D76A2D46D}"/>
              </a:ext>
            </a:extLst>
          </p:cNvPr>
          <p:cNvSpPr>
            <a:spLocks noGrp="1"/>
          </p:cNvSpPr>
          <p:nvPr>
            <p:ph type="dt" sz="half" idx="10"/>
          </p:nvPr>
        </p:nvSpPr>
        <p:spPr/>
        <p:txBody>
          <a:bodyPr/>
          <a:lstStyle/>
          <a:p>
            <a:fld id="{7A78B8C9-9F6F-0C47-B720-BB55BC594853}" type="datetimeFigureOut">
              <a:rPr lang="en-US" smtClean="0"/>
              <a:t>8/20/2020</a:t>
            </a:fld>
            <a:endParaRPr lang="en-US" dirty="0"/>
          </a:p>
        </p:txBody>
      </p:sp>
      <p:sp>
        <p:nvSpPr>
          <p:cNvPr id="5" name="Footer Placeholder 4">
            <a:extLst>
              <a:ext uri="{FF2B5EF4-FFF2-40B4-BE49-F238E27FC236}">
                <a16:creationId xmlns:a16="http://schemas.microsoft.com/office/drawing/2014/main" id="{7B4F1420-3903-6F4F-AEBB-67A1E96D58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BADEDE-7246-F34D-B9D8-0A3F23504C3E}"/>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4075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6DC7-4132-9642-BB6F-0B2C3A449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58AE1F-90A3-FB46-BD5A-24E7001ACA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9A39E5-BDE5-1549-9977-EAB9FF8B7DA9}"/>
              </a:ext>
            </a:extLst>
          </p:cNvPr>
          <p:cNvSpPr>
            <a:spLocks noGrp="1"/>
          </p:cNvSpPr>
          <p:nvPr>
            <p:ph type="dt" sz="half" idx="10"/>
          </p:nvPr>
        </p:nvSpPr>
        <p:spPr/>
        <p:txBody>
          <a:bodyPr/>
          <a:lstStyle/>
          <a:p>
            <a:fld id="{7A78B8C9-9F6F-0C47-B720-BB55BC594853}" type="datetimeFigureOut">
              <a:rPr lang="en-US" smtClean="0"/>
              <a:t>8/20/2020</a:t>
            </a:fld>
            <a:endParaRPr lang="en-US" dirty="0"/>
          </a:p>
        </p:txBody>
      </p:sp>
      <p:sp>
        <p:nvSpPr>
          <p:cNvPr id="5" name="Footer Placeholder 4">
            <a:extLst>
              <a:ext uri="{FF2B5EF4-FFF2-40B4-BE49-F238E27FC236}">
                <a16:creationId xmlns:a16="http://schemas.microsoft.com/office/drawing/2014/main" id="{FE190736-6DE0-1647-A543-D0FD060CFC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D1DF4C-725D-BF4C-8634-C4E8A883C441}"/>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40204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E2A8-DD76-8C48-8478-7015A31BF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177A4-6C57-4848-AF98-07FE22AECD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494111-C097-EB46-99D5-16AD101C94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83D882-F9F0-5242-A4A4-1BDC451121B9}"/>
              </a:ext>
            </a:extLst>
          </p:cNvPr>
          <p:cNvSpPr>
            <a:spLocks noGrp="1"/>
          </p:cNvSpPr>
          <p:nvPr>
            <p:ph type="dt" sz="half" idx="10"/>
          </p:nvPr>
        </p:nvSpPr>
        <p:spPr/>
        <p:txBody>
          <a:bodyPr/>
          <a:lstStyle/>
          <a:p>
            <a:fld id="{7A78B8C9-9F6F-0C47-B720-BB55BC594853}" type="datetimeFigureOut">
              <a:rPr lang="en-US" smtClean="0"/>
              <a:t>8/20/2020</a:t>
            </a:fld>
            <a:endParaRPr lang="en-US" dirty="0"/>
          </a:p>
        </p:txBody>
      </p:sp>
      <p:sp>
        <p:nvSpPr>
          <p:cNvPr id="6" name="Footer Placeholder 5">
            <a:extLst>
              <a:ext uri="{FF2B5EF4-FFF2-40B4-BE49-F238E27FC236}">
                <a16:creationId xmlns:a16="http://schemas.microsoft.com/office/drawing/2014/main" id="{BA35B0E7-E67E-D44F-8AE8-2B7F4C42A0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AC8640-30E7-154B-A39B-4EC307BBB7E0}"/>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60694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6D4A-5EA2-D847-9C73-7B8C9E44ED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4E6D92-A8AF-6549-85C1-93ED6EB713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A7650-6548-1F42-9DD7-8CB8A8EE59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DCDF5D-E087-A843-B6AC-E33EE6B45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D19978-1525-A744-865A-E7F6DD15A5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381E17-D25B-2146-8DB0-14FDC3152D67}"/>
              </a:ext>
            </a:extLst>
          </p:cNvPr>
          <p:cNvSpPr>
            <a:spLocks noGrp="1"/>
          </p:cNvSpPr>
          <p:nvPr>
            <p:ph type="dt" sz="half" idx="10"/>
          </p:nvPr>
        </p:nvSpPr>
        <p:spPr/>
        <p:txBody>
          <a:bodyPr/>
          <a:lstStyle/>
          <a:p>
            <a:fld id="{7A78B8C9-9F6F-0C47-B720-BB55BC594853}" type="datetimeFigureOut">
              <a:rPr lang="en-US" smtClean="0"/>
              <a:t>8/20/2020</a:t>
            </a:fld>
            <a:endParaRPr lang="en-US" dirty="0"/>
          </a:p>
        </p:txBody>
      </p:sp>
      <p:sp>
        <p:nvSpPr>
          <p:cNvPr id="8" name="Footer Placeholder 7">
            <a:extLst>
              <a:ext uri="{FF2B5EF4-FFF2-40B4-BE49-F238E27FC236}">
                <a16:creationId xmlns:a16="http://schemas.microsoft.com/office/drawing/2014/main" id="{1D42B195-49F1-B14A-8A59-5B18986078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5085FD-8375-B54F-AC31-81D6637939E5}"/>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58618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C549-DB9F-684F-A4F9-45F5EDCDBF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DF39F-08BA-914A-900A-5D1910E1142A}"/>
              </a:ext>
            </a:extLst>
          </p:cNvPr>
          <p:cNvSpPr>
            <a:spLocks noGrp="1"/>
          </p:cNvSpPr>
          <p:nvPr>
            <p:ph type="dt" sz="half" idx="10"/>
          </p:nvPr>
        </p:nvSpPr>
        <p:spPr/>
        <p:txBody>
          <a:bodyPr/>
          <a:lstStyle/>
          <a:p>
            <a:fld id="{7A78B8C9-9F6F-0C47-B720-BB55BC594853}" type="datetimeFigureOut">
              <a:rPr lang="en-US" smtClean="0"/>
              <a:t>8/20/2020</a:t>
            </a:fld>
            <a:endParaRPr lang="en-US" dirty="0"/>
          </a:p>
        </p:txBody>
      </p:sp>
      <p:sp>
        <p:nvSpPr>
          <p:cNvPr id="4" name="Footer Placeholder 3">
            <a:extLst>
              <a:ext uri="{FF2B5EF4-FFF2-40B4-BE49-F238E27FC236}">
                <a16:creationId xmlns:a16="http://schemas.microsoft.com/office/drawing/2014/main" id="{DF8AB220-5AFB-BE41-BF4E-24D41D1159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D723E1-879A-A940-8F90-802C16C4C9E7}"/>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6299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851911-AA18-9145-945D-3F10A551BFED}"/>
              </a:ext>
            </a:extLst>
          </p:cNvPr>
          <p:cNvSpPr>
            <a:spLocks noGrp="1"/>
          </p:cNvSpPr>
          <p:nvPr>
            <p:ph type="dt" sz="half" idx="10"/>
          </p:nvPr>
        </p:nvSpPr>
        <p:spPr/>
        <p:txBody>
          <a:bodyPr/>
          <a:lstStyle/>
          <a:p>
            <a:fld id="{7A78B8C9-9F6F-0C47-B720-BB55BC594853}" type="datetimeFigureOut">
              <a:rPr lang="en-US" smtClean="0"/>
              <a:t>8/20/2020</a:t>
            </a:fld>
            <a:endParaRPr lang="en-US" dirty="0"/>
          </a:p>
        </p:txBody>
      </p:sp>
      <p:sp>
        <p:nvSpPr>
          <p:cNvPr id="3" name="Footer Placeholder 2">
            <a:extLst>
              <a:ext uri="{FF2B5EF4-FFF2-40B4-BE49-F238E27FC236}">
                <a16:creationId xmlns:a16="http://schemas.microsoft.com/office/drawing/2014/main" id="{0CD0DF2D-11D3-E347-8406-3AFFCBED8D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78A3E9-8B94-7D4B-B2C9-33C94EADB3AA}"/>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9512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8639-CCE1-3148-8693-E7D81F189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11229C-6AD8-CB4C-9C1E-E018843C3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DEBE4B-D4F5-1B4B-9401-B996F1653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D19B9-B1BB-5248-9358-D2AE5B4B4163}"/>
              </a:ext>
            </a:extLst>
          </p:cNvPr>
          <p:cNvSpPr>
            <a:spLocks noGrp="1"/>
          </p:cNvSpPr>
          <p:nvPr>
            <p:ph type="dt" sz="half" idx="10"/>
          </p:nvPr>
        </p:nvSpPr>
        <p:spPr/>
        <p:txBody>
          <a:bodyPr/>
          <a:lstStyle/>
          <a:p>
            <a:fld id="{7A78B8C9-9F6F-0C47-B720-BB55BC594853}" type="datetimeFigureOut">
              <a:rPr lang="en-US" smtClean="0"/>
              <a:t>8/20/2020</a:t>
            </a:fld>
            <a:endParaRPr lang="en-US" dirty="0"/>
          </a:p>
        </p:txBody>
      </p:sp>
      <p:sp>
        <p:nvSpPr>
          <p:cNvPr id="6" name="Footer Placeholder 5">
            <a:extLst>
              <a:ext uri="{FF2B5EF4-FFF2-40B4-BE49-F238E27FC236}">
                <a16:creationId xmlns:a16="http://schemas.microsoft.com/office/drawing/2014/main" id="{5C80CBA8-F946-8F43-9BD2-F055CB577B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37E8CB-75B0-5143-972D-7C857933C733}"/>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88537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4B43-2117-894A-B682-E61897988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EB7EC9-75D0-1F47-A04D-9D56915D9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5A1F8A1-62F4-B040-A956-0BA43B35C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5E92F-E1A2-EC45-AE02-95F4C09D074B}"/>
              </a:ext>
            </a:extLst>
          </p:cNvPr>
          <p:cNvSpPr>
            <a:spLocks noGrp="1"/>
          </p:cNvSpPr>
          <p:nvPr>
            <p:ph type="dt" sz="half" idx="10"/>
          </p:nvPr>
        </p:nvSpPr>
        <p:spPr/>
        <p:txBody>
          <a:bodyPr/>
          <a:lstStyle/>
          <a:p>
            <a:fld id="{7A78B8C9-9F6F-0C47-B720-BB55BC594853}" type="datetimeFigureOut">
              <a:rPr lang="en-US" smtClean="0"/>
              <a:t>8/20/2020</a:t>
            </a:fld>
            <a:endParaRPr lang="en-US" dirty="0"/>
          </a:p>
        </p:txBody>
      </p:sp>
      <p:sp>
        <p:nvSpPr>
          <p:cNvPr id="6" name="Footer Placeholder 5">
            <a:extLst>
              <a:ext uri="{FF2B5EF4-FFF2-40B4-BE49-F238E27FC236}">
                <a16:creationId xmlns:a16="http://schemas.microsoft.com/office/drawing/2014/main" id="{BC5731C2-D4A5-9740-930B-C44EAE7710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C47D3D-1055-F34B-A349-77522503AA21}"/>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63891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9B818-4529-DE43-9931-71C0E49C1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44E6D-FF2C-C742-A465-762A9D6B3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73F23-F995-EC42-86ED-6954BDA28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B8C9-9F6F-0C47-B720-BB55BC594853}" type="datetimeFigureOut">
              <a:rPr lang="en-US" smtClean="0"/>
              <a:t>8/20/2020</a:t>
            </a:fld>
            <a:endParaRPr lang="en-US" dirty="0"/>
          </a:p>
        </p:txBody>
      </p:sp>
      <p:sp>
        <p:nvSpPr>
          <p:cNvPr id="5" name="Footer Placeholder 4">
            <a:extLst>
              <a:ext uri="{FF2B5EF4-FFF2-40B4-BE49-F238E27FC236}">
                <a16:creationId xmlns:a16="http://schemas.microsoft.com/office/drawing/2014/main" id="{EA791D20-D06D-394B-8346-D4E29958D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B8F780-976F-CC4E-8B12-3028D116F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0F636-E28B-004A-8761-533B4F705868}" type="slidenum">
              <a:rPr lang="en-US" smtClean="0"/>
              <a:t>‹#›</a:t>
            </a:fld>
            <a:endParaRPr lang="en-US" dirty="0"/>
          </a:p>
        </p:txBody>
      </p:sp>
    </p:spTree>
    <p:extLst>
      <p:ext uri="{BB962C8B-B14F-4D97-AF65-F5344CB8AC3E}">
        <p14:creationId xmlns:p14="http://schemas.microsoft.com/office/powerpoint/2010/main" val="392451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9A98DCF8-0077-A84B-A780-4BB0FB7868BE}"/>
              </a:ext>
            </a:extLst>
          </p:cNvPr>
          <p:cNvPicPr>
            <a:picLocks noChangeAspect="1"/>
          </p:cNvPicPr>
          <p:nvPr/>
        </p:nvPicPr>
        <p:blipFill>
          <a:blip r:embed="rId2"/>
          <a:stretch>
            <a:fillRect/>
          </a:stretch>
        </p:blipFill>
        <p:spPr>
          <a:xfrm>
            <a:off x="-16330" y="-43882"/>
            <a:ext cx="12328071" cy="6934540"/>
          </a:xfrm>
          <a:prstGeom prst="rect">
            <a:avLst/>
          </a:prstGeom>
        </p:spPr>
      </p:pic>
      <p:sp>
        <p:nvSpPr>
          <p:cNvPr id="13" name="Rectangle 12">
            <a:extLst>
              <a:ext uri="{FF2B5EF4-FFF2-40B4-BE49-F238E27FC236}">
                <a16:creationId xmlns:a16="http://schemas.microsoft.com/office/drawing/2014/main" id="{33C2BAF2-7CDF-A94D-A3E4-89255B1245CC}"/>
              </a:ext>
            </a:extLst>
          </p:cNvPr>
          <p:cNvSpPr/>
          <p:nvPr/>
        </p:nvSpPr>
        <p:spPr>
          <a:xfrm>
            <a:off x="2809340" y="341297"/>
            <a:ext cx="8643517" cy="1569660"/>
          </a:xfrm>
          <a:prstGeom prst="rect">
            <a:avLst/>
          </a:prstGeom>
        </p:spPr>
        <p:txBody>
          <a:bodyPr wrap="square">
            <a:spAutoFit/>
          </a:bodyPr>
          <a:lstStyle/>
          <a:p>
            <a:pPr algn="ctr"/>
            <a:r>
              <a:rPr lang="en-US" sz="4800" dirty="0">
                <a:solidFill>
                  <a:schemeClr val="bg1"/>
                </a:solidFill>
                <a:latin typeface="Calibri" panose="020F0502020204030204" pitchFamily="34" charset="0"/>
                <a:cs typeface="Calibri" panose="020F0502020204030204" pitchFamily="34" charset="0"/>
              </a:rPr>
              <a:t>Customer Proprietary Network Information (CPNI)</a:t>
            </a:r>
          </a:p>
        </p:txBody>
      </p:sp>
      <p:cxnSp>
        <p:nvCxnSpPr>
          <p:cNvPr id="6" name="Straight Connector 5">
            <a:extLst>
              <a:ext uri="{FF2B5EF4-FFF2-40B4-BE49-F238E27FC236}">
                <a16:creationId xmlns:a16="http://schemas.microsoft.com/office/drawing/2014/main" id="{5B29125D-6079-5D44-8D43-FCE37C20B5DE}"/>
              </a:ext>
            </a:extLst>
          </p:cNvPr>
          <p:cNvCxnSpPr/>
          <p:nvPr/>
        </p:nvCxnSpPr>
        <p:spPr>
          <a:xfrm>
            <a:off x="3726766" y="2276203"/>
            <a:ext cx="53852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92EA6DD-7936-7249-927D-DC5C6E6DEADA}"/>
              </a:ext>
            </a:extLst>
          </p:cNvPr>
          <p:cNvCxnSpPr/>
          <p:nvPr/>
        </p:nvCxnSpPr>
        <p:spPr>
          <a:xfrm>
            <a:off x="3726766" y="5740581"/>
            <a:ext cx="53852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B27FE000-7F26-2349-BBFB-BCE8A02C0923}"/>
              </a:ext>
            </a:extLst>
          </p:cNvPr>
          <p:cNvCxnSpPr>
            <a:cxnSpLocks/>
          </p:cNvCxnSpPr>
          <p:nvPr/>
        </p:nvCxnSpPr>
        <p:spPr>
          <a:xfrm>
            <a:off x="3544912" y="3189514"/>
            <a:ext cx="0" cy="1741714"/>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2A0FB2C1-CC66-7649-8E93-19DA0B9C7439}"/>
              </a:ext>
            </a:extLst>
          </p:cNvPr>
          <p:cNvCxnSpPr>
            <a:cxnSpLocks/>
          </p:cNvCxnSpPr>
          <p:nvPr/>
        </p:nvCxnSpPr>
        <p:spPr>
          <a:xfrm>
            <a:off x="9300734" y="3189514"/>
            <a:ext cx="0" cy="1741714"/>
          </a:xfrm>
          <a:prstGeom prst="line">
            <a:avLst/>
          </a:prstGeom>
        </p:spPr>
        <p:style>
          <a:lnRef idx="3">
            <a:schemeClr val="accent3"/>
          </a:lnRef>
          <a:fillRef idx="0">
            <a:schemeClr val="accent3"/>
          </a:fillRef>
          <a:effectRef idx="2">
            <a:schemeClr val="accent3"/>
          </a:effectRef>
          <a:fontRef idx="minor">
            <a:schemeClr val="tx1"/>
          </a:fontRef>
        </p:style>
      </p:cxnSp>
      <p:pic>
        <p:nvPicPr>
          <p:cNvPr id="3" name="Picture 2" descr="A picture containing person, holding, hand, front&#10;&#10;Description automatically generated">
            <a:extLst>
              <a:ext uri="{FF2B5EF4-FFF2-40B4-BE49-F238E27FC236}">
                <a16:creationId xmlns:a16="http://schemas.microsoft.com/office/drawing/2014/main" id="{CE3D4C1E-3A7F-457F-BE26-D118C8A12C0C}"/>
              </a:ext>
            </a:extLst>
          </p:cNvPr>
          <p:cNvPicPr>
            <a:picLocks noChangeAspect="1"/>
          </p:cNvPicPr>
          <p:nvPr/>
        </p:nvPicPr>
        <p:blipFill>
          <a:blip r:embed="rId3"/>
          <a:stretch>
            <a:fillRect/>
          </a:stretch>
        </p:blipFill>
        <p:spPr>
          <a:xfrm>
            <a:off x="3676356" y="2435319"/>
            <a:ext cx="5435698" cy="3142382"/>
          </a:xfrm>
          <a:prstGeom prst="rect">
            <a:avLst/>
          </a:prstGeom>
        </p:spPr>
      </p:pic>
    </p:spTree>
    <p:extLst>
      <p:ext uri="{BB962C8B-B14F-4D97-AF65-F5344CB8AC3E}">
        <p14:creationId xmlns:p14="http://schemas.microsoft.com/office/powerpoint/2010/main" val="398069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Content Placeholder 2">
            <a:extLst>
              <a:ext uri="{FF2B5EF4-FFF2-40B4-BE49-F238E27FC236}">
                <a16:creationId xmlns:a16="http://schemas.microsoft.com/office/drawing/2014/main" id="{282E3F5D-F17C-4247-9A2C-0E7481C8A93C}"/>
              </a:ext>
            </a:extLst>
          </p:cNvPr>
          <p:cNvSpPr txBox="1">
            <a:spLocks/>
          </p:cNvSpPr>
          <p:nvPr/>
        </p:nvSpPr>
        <p:spPr>
          <a:xfrm>
            <a:off x="3691890" y="824344"/>
            <a:ext cx="7120890" cy="5153546"/>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The CPNI (Customer Proprietary Network Information ) security procedure is in place to protect the customer and the privacy and integrity of their Altice account and services. </a:t>
            </a:r>
            <a:endParaRPr lang="en-US" noProof="0" dirty="0">
              <a:solidFill>
                <a:schemeClr val="bg1"/>
              </a:solidFill>
              <a:latin typeface="Sagona Book" panose="02020404030301010803"/>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Within Dart in our ‘’Secure  Transaction Authentication Tool’’ (Stat Tool), you will notice the CPNI verification and the Authentication method. Depending on the action required by the customer one method or the other (CPNI or Authentication) might be needed, in order to determine which should be used you can refer to CPNI Matrix article in KDB.</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Please Be Aware!</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We have seen many scenarios where impostors posting as customers and Optimum store employees. The individuals are asking customer equipment information with the excuses that their old equipment caught fire and was placed in the garbage.</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u="sng" dirty="0">
                <a:solidFill>
                  <a:schemeClr val="bg1"/>
                </a:solidFill>
                <a:latin typeface="Sagona Book" panose="02020404030301010803"/>
              </a:rPr>
              <a:t>Do not fall for it. Even if CPNI has been verified, a store employee will never need a Contact Center Agent to provide equipment serial numbers.</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lang="en-US" dirty="0">
              <a:solidFill>
                <a:schemeClr val="accent4"/>
              </a:solidFill>
              <a:latin typeface="Sagona Book" panose="02020404030301010803"/>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p:txBody>
      </p:sp>
    </p:spTree>
    <p:extLst>
      <p:ext uri="{BB962C8B-B14F-4D97-AF65-F5344CB8AC3E}">
        <p14:creationId xmlns:p14="http://schemas.microsoft.com/office/powerpoint/2010/main" val="178246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Content Placeholder 2">
            <a:extLst>
              <a:ext uri="{FF2B5EF4-FFF2-40B4-BE49-F238E27FC236}">
                <a16:creationId xmlns:a16="http://schemas.microsoft.com/office/drawing/2014/main" id="{282E3F5D-F17C-4247-9A2C-0E7481C8A93C}"/>
              </a:ext>
            </a:extLst>
          </p:cNvPr>
          <p:cNvSpPr txBox="1">
            <a:spLocks/>
          </p:cNvSpPr>
          <p:nvPr/>
        </p:nvSpPr>
        <p:spPr>
          <a:xfrm>
            <a:off x="3829050" y="922340"/>
            <a:ext cx="7029450" cy="1855150"/>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latin typeface="Sagona Book" panose="02020404030301010803"/>
                <a:ea typeface="+mn-ea"/>
                <a:cs typeface="+mn-cs"/>
              </a:rPr>
              <a:t>Depending on the option that’s being chosen in the STAT tool, this will tell you if you need to follow a CPNI or an Authentication procedure.</a:t>
            </a:r>
            <a:r>
              <a:rPr kumimoji="0" lang="en-US" b="0" i="0" u="none" strike="noStrike" kern="1200" cap="none" spc="0" normalizeH="0" baseline="0" dirty="0">
                <a:ln>
                  <a:noFill/>
                </a:ln>
                <a:solidFill>
                  <a:schemeClr val="bg1"/>
                </a:solidFill>
                <a:effectLst/>
                <a:uLnTx/>
                <a:uFillTx/>
                <a:latin typeface="Sagona Book" panose="02020404030301010803"/>
                <a:ea typeface="+mn-ea"/>
                <a:cs typeface="+mn-cs"/>
              </a:rPr>
              <a:t>  When a customer has Voice/Phone service in the account the Stat tool will automatically change from Authentication method to CPNI, this is because of the United State Law that protect customer’s information from fraud. </a:t>
            </a:r>
            <a:r>
              <a:rPr lang="en-US" noProof="0" dirty="0">
                <a:solidFill>
                  <a:schemeClr val="bg1"/>
                </a:solidFill>
                <a:latin typeface="Sagona Book" panose="02020404030301010803"/>
              </a:rPr>
              <a:t>You can also look at the article in KDB “CPNI Security Matrix and Steps (STAT)”.</a:t>
            </a:r>
            <a:endParaRPr kumimoji="0" lang="en-US" b="0" i="0" u="none" strike="noStrike" kern="1200" cap="none" spc="0" normalizeH="0" baseline="0" noProof="0" dirty="0">
              <a:ln>
                <a:noFill/>
              </a:ln>
              <a:solidFill>
                <a:schemeClr val="bg1"/>
              </a:solidFill>
              <a:effectLst/>
              <a:uLnTx/>
              <a:uFillTx/>
              <a:latin typeface="Sagona Book" panose="02020404030301010803"/>
              <a:ea typeface="+mn-ea"/>
              <a:cs typeface="+mn-cs"/>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lang="en-US" dirty="0">
              <a:solidFill>
                <a:schemeClr val="accent4"/>
              </a:solidFill>
              <a:latin typeface="Sagona Book" panose="02020404030301010803"/>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p:txBody>
      </p:sp>
      <p:sp>
        <p:nvSpPr>
          <p:cNvPr id="5" name="Title 1">
            <a:extLst>
              <a:ext uri="{FF2B5EF4-FFF2-40B4-BE49-F238E27FC236}">
                <a16:creationId xmlns:a16="http://schemas.microsoft.com/office/drawing/2014/main" id="{55AFAE2E-D556-4618-B7FA-E88AB46120D1}"/>
              </a:ext>
            </a:extLst>
          </p:cNvPr>
          <p:cNvSpPr txBox="1">
            <a:spLocks/>
          </p:cNvSpPr>
          <p:nvPr/>
        </p:nvSpPr>
        <p:spPr>
          <a:xfrm>
            <a:off x="5227249" y="365313"/>
            <a:ext cx="4050171" cy="548938"/>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rPr>
              <a:t>CPNI Procedure</a:t>
            </a:r>
          </a:p>
        </p:txBody>
      </p:sp>
      <p:pic>
        <p:nvPicPr>
          <p:cNvPr id="7" name="Picture 6" descr="A screenshot of a cell phone&#10;&#10;Description automatically generated">
            <a:extLst>
              <a:ext uri="{FF2B5EF4-FFF2-40B4-BE49-F238E27FC236}">
                <a16:creationId xmlns:a16="http://schemas.microsoft.com/office/drawing/2014/main" id="{87020B66-0569-4C35-A9E3-3D9A9EBB5E72}"/>
              </a:ext>
            </a:extLst>
          </p:cNvPr>
          <p:cNvPicPr>
            <a:picLocks noChangeAspect="1"/>
          </p:cNvPicPr>
          <p:nvPr/>
        </p:nvPicPr>
        <p:blipFill>
          <a:blip r:embed="rId3"/>
          <a:stretch>
            <a:fillRect/>
          </a:stretch>
        </p:blipFill>
        <p:spPr>
          <a:xfrm>
            <a:off x="3610384" y="2785579"/>
            <a:ext cx="7783011" cy="3105583"/>
          </a:xfrm>
          <a:prstGeom prst="rect">
            <a:avLst/>
          </a:prstGeom>
          <a:ln>
            <a:noFill/>
          </a:ln>
          <a:effectLst>
            <a:softEdge rad="112500"/>
          </a:effectLst>
        </p:spPr>
      </p:pic>
    </p:spTree>
    <p:extLst>
      <p:ext uri="{BB962C8B-B14F-4D97-AF65-F5344CB8AC3E}">
        <p14:creationId xmlns:p14="http://schemas.microsoft.com/office/powerpoint/2010/main" val="154494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Content Placeholder 2">
            <a:extLst>
              <a:ext uri="{FF2B5EF4-FFF2-40B4-BE49-F238E27FC236}">
                <a16:creationId xmlns:a16="http://schemas.microsoft.com/office/drawing/2014/main" id="{B47620A7-8E51-4648-BB88-84275809E007}"/>
              </a:ext>
            </a:extLst>
          </p:cNvPr>
          <p:cNvSpPr txBox="1">
            <a:spLocks/>
          </p:cNvSpPr>
          <p:nvPr/>
        </p:nvSpPr>
        <p:spPr>
          <a:xfrm>
            <a:off x="3509010" y="1942802"/>
            <a:ext cx="2205990" cy="4594860"/>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When CPNI is needed to perform  the action requested by the customer,  you can only use one of these three methods: </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q"/>
              <a:tabLst/>
              <a:defRPr/>
            </a:pPr>
            <a:r>
              <a:rPr lang="en-US" dirty="0">
                <a:solidFill>
                  <a:schemeClr val="bg1"/>
                </a:solidFill>
                <a:latin typeface="Sagona Book" panose="02020404030301010803"/>
              </a:rPr>
              <a:t>Cable  Box Mac </a:t>
            </a: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q"/>
              <a:tabLst/>
              <a:defRPr/>
            </a:pP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Modem Mac  </a:t>
            </a: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q"/>
              <a:tabLst/>
              <a:defRPr/>
            </a:pPr>
            <a:r>
              <a:rPr lang="en-US" dirty="0">
                <a:solidFill>
                  <a:schemeClr val="bg1"/>
                </a:solidFill>
                <a:latin typeface="Sagona Book" panose="02020404030301010803"/>
              </a:rPr>
              <a:t>Access Code </a:t>
            </a: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q"/>
              <a:tabLst/>
              <a:defRPr/>
            </a:pPr>
            <a:endParaRPr lang="en-US" dirty="0">
              <a:solidFill>
                <a:schemeClr val="accent4"/>
              </a:solidFill>
              <a:latin typeface="Sagona Book" panose="02020404030301010803"/>
            </a:endParaRPr>
          </a:p>
        </p:txBody>
      </p:sp>
      <p:sp>
        <p:nvSpPr>
          <p:cNvPr id="6" name="Title 1">
            <a:extLst>
              <a:ext uri="{FF2B5EF4-FFF2-40B4-BE49-F238E27FC236}">
                <a16:creationId xmlns:a16="http://schemas.microsoft.com/office/drawing/2014/main" id="{1655D662-F4F9-4576-BE09-E53EE51938D2}"/>
              </a:ext>
            </a:extLst>
          </p:cNvPr>
          <p:cNvSpPr txBox="1">
            <a:spLocks/>
          </p:cNvSpPr>
          <p:nvPr/>
        </p:nvSpPr>
        <p:spPr>
          <a:xfrm>
            <a:off x="4499469" y="530192"/>
            <a:ext cx="5825771" cy="548938"/>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rPr>
              <a:t>CPNI Methods</a:t>
            </a:r>
          </a:p>
        </p:txBody>
      </p:sp>
      <p:pic>
        <p:nvPicPr>
          <p:cNvPr id="8" name="Picture 7" descr="A screenshot of a cell phone&#10;&#10;Description automatically generated">
            <a:extLst>
              <a:ext uri="{FF2B5EF4-FFF2-40B4-BE49-F238E27FC236}">
                <a16:creationId xmlns:a16="http://schemas.microsoft.com/office/drawing/2014/main" id="{E914C397-B986-4DDC-B098-6AEAC1019FE1}"/>
              </a:ext>
            </a:extLst>
          </p:cNvPr>
          <p:cNvPicPr>
            <a:picLocks noChangeAspect="1"/>
          </p:cNvPicPr>
          <p:nvPr/>
        </p:nvPicPr>
        <p:blipFill>
          <a:blip r:embed="rId3"/>
          <a:stretch>
            <a:fillRect/>
          </a:stretch>
        </p:blipFill>
        <p:spPr>
          <a:xfrm>
            <a:off x="5897880" y="1311844"/>
            <a:ext cx="5303520" cy="4650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250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8442FCD-AD82-4AB7-ADA6-36978967F225}"/>
              </a:ext>
            </a:extLst>
          </p:cNvPr>
          <p:cNvSpPr txBox="1">
            <a:spLocks/>
          </p:cNvSpPr>
          <p:nvPr/>
        </p:nvSpPr>
        <p:spPr>
          <a:xfrm>
            <a:off x="4339449" y="331172"/>
            <a:ext cx="5825771" cy="548938"/>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rPr>
              <a:t>Authentication Methods.</a:t>
            </a:r>
          </a:p>
        </p:txBody>
      </p:sp>
      <p:sp>
        <p:nvSpPr>
          <p:cNvPr id="6" name="Content Placeholder 2">
            <a:extLst>
              <a:ext uri="{FF2B5EF4-FFF2-40B4-BE49-F238E27FC236}">
                <a16:creationId xmlns:a16="http://schemas.microsoft.com/office/drawing/2014/main" id="{1533F6DE-164F-448E-B5B1-80761D31B0FA}"/>
              </a:ext>
            </a:extLst>
          </p:cNvPr>
          <p:cNvSpPr txBox="1">
            <a:spLocks/>
          </p:cNvSpPr>
          <p:nvPr/>
        </p:nvSpPr>
        <p:spPr>
          <a:xfrm>
            <a:off x="3337560" y="1417320"/>
            <a:ext cx="2404110" cy="4594860"/>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When Authentication  is needed  to perform the action requested by the customer, you can only use one of  these methods:  </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q"/>
              <a:tabLst/>
              <a:defRPr/>
            </a:pPr>
            <a:r>
              <a:rPr lang="en-US" dirty="0">
                <a:solidFill>
                  <a:schemeClr val="bg1"/>
                </a:solidFill>
                <a:latin typeface="Sagona Book" panose="02020404030301010803"/>
              </a:rPr>
              <a:t>Cable  Box Mac </a:t>
            </a: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q"/>
              <a:tabLst/>
              <a:defRPr/>
            </a:pP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Modem Mac  </a:t>
            </a: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q"/>
              <a:tabLst/>
              <a:defRPr/>
            </a:pPr>
            <a:r>
              <a:rPr lang="en-US" dirty="0">
                <a:solidFill>
                  <a:schemeClr val="bg1"/>
                </a:solidFill>
                <a:latin typeface="Sagona Book" panose="02020404030301010803"/>
              </a:rPr>
              <a:t>Access Code </a:t>
            </a: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q"/>
              <a:tabLst/>
              <a:defRPr/>
            </a:pPr>
            <a:r>
              <a:rPr lang="en-US" dirty="0">
                <a:solidFill>
                  <a:schemeClr val="bg1"/>
                </a:solidFill>
                <a:latin typeface="Sagona Book" panose="02020404030301010803"/>
              </a:rPr>
              <a:t>last 4 of Social plus Last 4-digits of Recurring Payment  Method</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a:p>
            <a:pPr marL="0" indent="0">
              <a:buClr>
                <a:srgbClr val="000000">
                  <a:lumMod val="85000"/>
                  <a:lumOff val="15000"/>
                </a:srgbClr>
              </a:buClr>
              <a:buNone/>
              <a:defRPr/>
            </a:pPr>
            <a:r>
              <a:rPr lang="en-US" dirty="0">
                <a:solidFill>
                  <a:schemeClr val="accent4"/>
                </a:solidFill>
                <a:latin typeface="Sagona Book" panose="02020404030301010803"/>
              </a:rPr>
              <a:t>Keep in mind  that we are </a:t>
            </a:r>
            <a:r>
              <a:rPr lang="en-US" dirty="0">
                <a:solidFill>
                  <a:schemeClr val="bg1"/>
                </a:solidFill>
                <a:latin typeface="Sagona Book" panose="02020404030301010803"/>
              </a:rPr>
              <a:t> </a:t>
            </a:r>
            <a:r>
              <a:rPr lang="en-US" dirty="0">
                <a:solidFill>
                  <a:schemeClr val="accent4"/>
                </a:solidFill>
                <a:latin typeface="Sagona Book" panose="02020404030301010803"/>
              </a:rPr>
              <a:t>not  allowed to use  any Call OV option nor Drivers license.  </a:t>
            </a:r>
            <a:r>
              <a:rPr lang="en-US" dirty="0">
                <a:solidFill>
                  <a:schemeClr val="bg1"/>
                </a:solidFill>
                <a:latin typeface="Sagona Book" panose="02020404030301010803"/>
              </a:rPr>
              <a:t> </a:t>
            </a:r>
            <a:endParaRPr lang="en-US" dirty="0">
              <a:solidFill>
                <a:schemeClr val="accent4"/>
              </a:solidFill>
              <a:latin typeface="Sagona Book" panose="02020404030301010803"/>
            </a:endParaRP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q"/>
              <a:tabLst/>
              <a:defRPr/>
            </a:pPr>
            <a:endParaRPr lang="en-US" dirty="0">
              <a:solidFill>
                <a:schemeClr val="accent4"/>
              </a:solidFill>
              <a:latin typeface="Sagona Book" panose="02020404030301010803"/>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id="{369E3C49-86D8-4026-BF55-17C57203D522}"/>
              </a:ext>
            </a:extLst>
          </p:cNvPr>
          <p:cNvPicPr>
            <a:picLocks noChangeAspect="1"/>
          </p:cNvPicPr>
          <p:nvPr/>
        </p:nvPicPr>
        <p:blipFill>
          <a:blip r:embed="rId3"/>
          <a:stretch>
            <a:fillRect/>
          </a:stretch>
        </p:blipFill>
        <p:spPr>
          <a:xfrm>
            <a:off x="5741670" y="1417320"/>
            <a:ext cx="5460522" cy="44618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055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6" name="Content Placeholder 2">
            <a:extLst>
              <a:ext uri="{FF2B5EF4-FFF2-40B4-BE49-F238E27FC236}">
                <a16:creationId xmlns:a16="http://schemas.microsoft.com/office/drawing/2014/main" id="{ECA80722-86A4-41F6-9478-BF90C3136F6F}"/>
              </a:ext>
            </a:extLst>
          </p:cNvPr>
          <p:cNvSpPr txBox="1">
            <a:spLocks/>
          </p:cNvSpPr>
          <p:nvPr/>
        </p:nvSpPr>
        <p:spPr>
          <a:xfrm>
            <a:off x="3207879" y="1337310"/>
            <a:ext cx="3718701" cy="2960370"/>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q"/>
              <a:tabLst/>
              <a:defRPr/>
            </a:pPr>
            <a:endParaRPr lang="en-US" dirty="0">
              <a:solidFill>
                <a:schemeClr val="accent4"/>
              </a:solidFill>
              <a:latin typeface="Sagona Book" panose="02020404030301010803"/>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p:txBody>
      </p:sp>
      <p:sp>
        <p:nvSpPr>
          <p:cNvPr id="8" name="Content Placeholder 2">
            <a:extLst>
              <a:ext uri="{FF2B5EF4-FFF2-40B4-BE49-F238E27FC236}">
                <a16:creationId xmlns:a16="http://schemas.microsoft.com/office/drawing/2014/main" id="{56906173-6DE3-401C-A6B0-9CFC8EDD1D96}"/>
              </a:ext>
            </a:extLst>
          </p:cNvPr>
          <p:cNvSpPr txBox="1">
            <a:spLocks/>
          </p:cNvSpPr>
          <p:nvPr/>
        </p:nvSpPr>
        <p:spPr>
          <a:xfrm>
            <a:off x="3469004" y="1886248"/>
            <a:ext cx="7600949" cy="4449611"/>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If the necessary information can’t be verified or any CPNI/Authentication step can’t be done:</a:t>
            </a:r>
          </a:p>
          <a:p>
            <a:pPr>
              <a:buClr>
                <a:srgbClr val="000000">
                  <a:lumMod val="85000"/>
                  <a:lumOff val="15000"/>
                </a:srgbClr>
              </a:buClr>
              <a:buFont typeface="Arial" panose="020B0604020202020204" pitchFamily="34" charset="0"/>
              <a:buChar char="•"/>
              <a:defRPr/>
            </a:pPr>
            <a:r>
              <a:rPr lang="en-US" dirty="0">
                <a:solidFill>
                  <a:schemeClr val="bg1"/>
                </a:solidFill>
                <a:latin typeface="Sagona Book" panose="02020404030301010803"/>
              </a:rPr>
              <a:t>No account changes can be made.</a:t>
            </a:r>
          </a:p>
          <a:p>
            <a:pPr>
              <a:buClr>
                <a:srgbClr val="000000">
                  <a:lumMod val="85000"/>
                  <a:lumOff val="15000"/>
                </a:srgbClr>
              </a:buClr>
              <a:buFont typeface="Arial" panose="020B0604020202020204" pitchFamily="34" charset="0"/>
              <a:buChar char="•"/>
              <a:defRPr/>
            </a:pP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The customer must be informed to contact back when the information can be verified.</a:t>
            </a:r>
          </a:p>
          <a:p>
            <a:pPr>
              <a:buClr>
                <a:srgbClr val="000000">
                  <a:lumMod val="85000"/>
                  <a:lumOff val="15000"/>
                </a:srgbClr>
              </a:buClr>
              <a:buFont typeface="Arial" panose="020B0604020202020204" pitchFamily="34" charset="0"/>
              <a:buChar char="•"/>
              <a:defRPr/>
            </a:pPr>
            <a:r>
              <a:rPr lang="en-US" dirty="0">
                <a:solidFill>
                  <a:schemeClr val="bg1"/>
                </a:solidFill>
                <a:latin typeface="Sagona Book" panose="02020404030301010803"/>
              </a:rPr>
              <a:t>If there is account holder’s name on the account but the person in the chat is not the account holder and is not listed as Authorized user, advise the other user to contact our customer service department by phone with the account holder to add him/her as  Authorized user or the account holder can contact us via chat to proceed with this request and CPNI must be verified first.</a:t>
            </a: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lang="en-US" dirty="0">
              <a:solidFill>
                <a:schemeClr val="accent4"/>
              </a:solidFill>
              <a:latin typeface="Sagona Book" panose="02020404030301010803"/>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p:txBody>
      </p:sp>
      <p:sp>
        <p:nvSpPr>
          <p:cNvPr id="12" name="Title 1">
            <a:extLst>
              <a:ext uri="{FF2B5EF4-FFF2-40B4-BE49-F238E27FC236}">
                <a16:creationId xmlns:a16="http://schemas.microsoft.com/office/drawing/2014/main" id="{F583D40B-8EC4-4DC9-B0CD-2F2B1BA0BDF4}"/>
              </a:ext>
            </a:extLst>
          </p:cNvPr>
          <p:cNvSpPr txBox="1">
            <a:spLocks/>
          </p:cNvSpPr>
          <p:nvPr/>
        </p:nvSpPr>
        <p:spPr>
          <a:xfrm>
            <a:off x="4356594" y="936515"/>
            <a:ext cx="5825771" cy="548938"/>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rPr>
              <a:t>CPNI Security Verification Failure</a:t>
            </a:r>
          </a:p>
        </p:txBody>
      </p:sp>
    </p:spTree>
    <p:extLst>
      <p:ext uri="{BB962C8B-B14F-4D97-AF65-F5344CB8AC3E}">
        <p14:creationId xmlns:p14="http://schemas.microsoft.com/office/powerpoint/2010/main" val="190673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3"/>
          <a:stretch>
            <a:fillRect/>
          </a:stretch>
        </p:blipFill>
        <p:spPr>
          <a:xfrm>
            <a:off x="0" y="0"/>
            <a:ext cx="12192000" cy="6857999"/>
          </a:xfrm>
          <a:prstGeom prst="rect">
            <a:avLst/>
          </a:prstGeom>
        </p:spPr>
      </p:pic>
      <p:sp>
        <p:nvSpPr>
          <p:cNvPr id="2" name="Content Placeholder 2">
            <a:extLst>
              <a:ext uri="{FF2B5EF4-FFF2-40B4-BE49-F238E27FC236}">
                <a16:creationId xmlns:a16="http://schemas.microsoft.com/office/drawing/2014/main" id="{493B16DA-F3BA-4E7C-8246-4B90C18817D6}"/>
              </a:ext>
            </a:extLst>
          </p:cNvPr>
          <p:cNvSpPr txBox="1">
            <a:spLocks/>
          </p:cNvSpPr>
          <p:nvPr/>
        </p:nvSpPr>
        <p:spPr>
          <a:xfrm>
            <a:off x="3663314" y="952579"/>
            <a:ext cx="7600949" cy="2216524"/>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1- Mr. Smith forgot his Optimum ID password and he is contacting us to reset it, for security verification we perform CPNI. He has Voice service on his account. Select the correct process for this scenario.</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kumimoji="0" lang="en-US" b="0" i="0" u="none" strike="noStrike" kern="1200" cap="none" spc="0" normalizeH="0" baseline="0" noProof="0" dirty="0">
                <a:ln>
                  <a:noFill/>
                </a:ln>
                <a:solidFill>
                  <a:schemeClr val="bg1"/>
                </a:solidFill>
                <a:effectLst/>
                <a:uLnTx/>
                <a:uFillTx/>
                <a:latin typeface="Sagona Book" panose="02020404030301010803"/>
                <a:ea typeface="+mn-ea"/>
                <a:cs typeface="+mn-cs"/>
              </a:rPr>
              <a:t>Confirm the last 4 digits of the Social plus las</a:t>
            </a:r>
            <a:r>
              <a:rPr lang="en-US" dirty="0">
                <a:solidFill>
                  <a:schemeClr val="bg1"/>
                </a:solidFill>
                <a:latin typeface="Sagona Book" panose="02020404030301010803"/>
              </a:rPr>
              <a:t>t 4 digits of recurring payment method.</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kumimoji="0" lang="en-US" b="0" i="0" u="none" strike="noStrike" kern="1200" cap="none" spc="0" normalizeH="0" baseline="0" noProof="0" dirty="0">
                <a:ln>
                  <a:noFill/>
                </a:ln>
                <a:solidFill>
                  <a:schemeClr val="bg1"/>
                </a:solidFill>
                <a:effectLst/>
                <a:uLnTx/>
                <a:uFillTx/>
                <a:latin typeface="Sagona Book" panose="02020404030301010803"/>
                <a:ea typeface="+mn-ea"/>
                <a:cs typeface="+mn-cs"/>
              </a:rPr>
              <a:t>Verify the Modem </a:t>
            </a:r>
            <a:r>
              <a:rPr lang="en-US" dirty="0">
                <a:solidFill>
                  <a:schemeClr val="bg1"/>
                </a:solidFill>
                <a:latin typeface="Sagona Book" panose="02020404030301010803"/>
              </a:rPr>
              <a:t>Mac Address (CMAC).</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lang="en-US" dirty="0">
                <a:solidFill>
                  <a:schemeClr val="bg1"/>
                </a:solidFill>
                <a:latin typeface="Sagona Book" panose="02020404030301010803"/>
              </a:rPr>
              <a:t> Resetting Optimum ID password does not require any security verification.</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lang="en-US" dirty="0">
                <a:solidFill>
                  <a:schemeClr val="bg1"/>
                </a:solidFill>
                <a:latin typeface="Sagona Book" panose="02020404030301010803"/>
              </a:rPr>
              <a:t>A and C are correct. </a:t>
            </a:r>
            <a:endParaRPr kumimoji="0" lang="en-US" b="0" i="0" u="none" strike="noStrike" kern="1200" cap="none" spc="0" normalizeH="0" baseline="0" noProof="0" dirty="0">
              <a:ln>
                <a:noFill/>
              </a:ln>
              <a:solidFill>
                <a:schemeClr val="bg1"/>
              </a:solidFill>
              <a:effectLst/>
              <a:uLnTx/>
              <a:uFillTx/>
              <a:latin typeface="Sagona Book" panose="02020404030301010803"/>
              <a:ea typeface="+mn-ea"/>
              <a:cs typeface="+mn-cs"/>
            </a:endParaRPr>
          </a:p>
        </p:txBody>
      </p:sp>
      <p:sp>
        <p:nvSpPr>
          <p:cNvPr id="6" name="Title 1">
            <a:extLst>
              <a:ext uri="{FF2B5EF4-FFF2-40B4-BE49-F238E27FC236}">
                <a16:creationId xmlns:a16="http://schemas.microsoft.com/office/drawing/2014/main" id="{EB50814A-64B6-411F-A6B9-003333A5AAE5}"/>
              </a:ext>
            </a:extLst>
          </p:cNvPr>
          <p:cNvSpPr txBox="1">
            <a:spLocks/>
          </p:cNvSpPr>
          <p:nvPr/>
        </p:nvSpPr>
        <p:spPr>
          <a:xfrm>
            <a:off x="4499469" y="398035"/>
            <a:ext cx="5825771" cy="548938"/>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rPr>
              <a:t>Let’s Practice</a:t>
            </a:r>
          </a:p>
        </p:txBody>
      </p:sp>
      <p:sp>
        <p:nvSpPr>
          <p:cNvPr id="8" name="Content Placeholder 2">
            <a:extLst>
              <a:ext uri="{FF2B5EF4-FFF2-40B4-BE49-F238E27FC236}">
                <a16:creationId xmlns:a16="http://schemas.microsoft.com/office/drawing/2014/main" id="{873402DC-8FC0-4C92-B51D-CDA75CBC68F5}"/>
              </a:ext>
            </a:extLst>
          </p:cNvPr>
          <p:cNvSpPr txBox="1">
            <a:spLocks/>
          </p:cNvSpPr>
          <p:nvPr/>
        </p:nvSpPr>
        <p:spPr>
          <a:xfrm>
            <a:off x="3663314" y="3406743"/>
            <a:ext cx="7600948" cy="2948337"/>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2- Jhon Carter is an Optimum store manager, he mentioned that he needs to obtain the Modem Mac Address of a customer’s account to add a new promotion. He brings you the name, address and telephone number to open the correct account. We should: </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lang="en-US" dirty="0">
                <a:solidFill>
                  <a:schemeClr val="bg1"/>
                </a:solidFill>
                <a:latin typeface="Sagona Book" panose="02020404030301010803"/>
              </a:rPr>
              <a:t>As he is an Optimum representative, we should open the account and bring the Modem Mac Number without performing CPNI.</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lang="en-US" dirty="0">
                <a:solidFill>
                  <a:schemeClr val="bg1"/>
                </a:solidFill>
                <a:latin typeface="Sagona Book" panose="02020404030301010803"/>
              </a:rPr>
              <a:t>We need to perform CPNI in order to disclose this information to an Optimum’s representative.</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lang="en-US" dirty="0">
                <a:solidFill>
                  <a:schemeClr val="bg1"/>
                </a:solidFill>
                <a:latin typeface="Sagona Book" panose="02020404030301010803"/>
              </a:rPr>
              <a:t>We never provide the Modem Mac Address as this is part of the CPNI Method.</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lang="en-US" dirty="0">
                <a:solidFill>
                  <a:schemeClr val="bg1"/>
                </a:solidFill>
                <a:latin typeface="Sagona Book" panose="02020404030301010803"/>
              </a:rPr>
              <a:t>We only need to do an Authentication Method since he’s an Optimum representative.  </a:t>
            </a: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p:txBody>
      </p:sp>
    </p:spTree>
    <p:extLst>
      <p:ext uri="{BB962C8B-B14F-4D97-AF65-F5344CB8AC3E}">
        <p14:creationId xmlns:p14="http://schemas.microsoft.com/office/powerpoint/2010/main" val="330692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3"/>
          <a:stretch>
            <a:fillRect/>
          </a:stretch>
        </p:blipFill>
        <p:spPr>
          <a:xfrm>
            <a:off x="0" y="0"/>
            <a:ext cx="12192000" cy="6857999"/>
          </a:xfrm>
          <a:prstGeom prst="rect">
            <a:avLst/>
          </a:prstGeom>
        </p:spPr>
      </p:pic>
      <p:sp>
        <p:nvSpPr>
          <p:cNvPr id="2" name="Content Placeholder 2">
            <a:extLst>
              <a:ext uri="{FF2B5EF4-FFF2-40B4-BE49-F238E27FC236}">
                <a16:creationId xmlns:a16="http://schemas.microsoft.com/office/drawing/2014/main" id="{493B16DA-F3BA-4E7C-8246-4B90C18817D6}"/>
              </a:ext>
            </a:extLst>
          </p:cNvPr>
          <p:cNvSpPr txBox="1">
            <a:spLocks/>
          </p:cNvSpPr>
          <p:nvPr/>
        </p:nvSpPr>
        <p:spPr>
          <a:xfrm>
            <a:off x="3663314" y="949879"/>
            <a:ext cx="7600949" cy="2216524"/>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3- Mr. Alvarez wants to add his wife as an authorized user on the account as she is the one handling the billing and payments in his house. We should: </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kumimoji="0" lang="en-US" b="0" i="0" u="none" strike="noStrike" kern="1200" cap="none" spc="0" normalizeH="0" baseline="0" noProof="0" dirty="0">
                <a:ln>
                  <a:noFill/>
                </a:ln>
                <a:solidFill>
                  <a:schemeClr val="bg1"/>
                </a:solidFill>
                <a:effectLst/>
                <a:uLnTx/>
                <a:uFillTx/>
                <a:latin typeface="Sagona Book" panose="02020404030301010803"/>
                <a:ea typeface="+mn-ea"/>
                <a:cs typeface="+mn-cs"/>
              </a:rPr>
              <a:t>That action does not require security process.</a:t>
            </a:r>
            <a:endParaRPr lang="en-US" dirty="0">
              <a:solidFill>
                <a:schemeClr val="bg1"/>
              </a:solidFill>
              <a:latin typeface="Sagona Book" panose="02020404030301010803"/>
            </a:endParaRP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kumimoji="0" lang="en-US" b="0" i="0" u="none" strike="noStrike" kern="1200" cap="none" spc="0" normalizeH="0" baseline="0" noProof="0" dirty="0">
                <a:ln>
                  <a:noFill/>
                </a:ln>
                <a:solidFill>
                  <a:schemeClr val="bg1"/>
                </a:solidFill>
                <a:effectLst/>
                <a:uLnTx/>
                <a:uFillTx/>
                <a:latin typeface="Sagona Book" panose="02020404030301010803"/>
                <a:ea typeface="+mn-ea"/>
                <a:cs typeface="+mn-cs"/>
              </a:rPr>
              <a:t>Ask for the Modem  or Cable Box MAC and then complete the process.</a:t>
            </a:r>
            <a:endParaRPr lang="en-US" dirty="0">
              <a:solidFill>
                <a:schemeClr val="bg1"/>
              </a:solidFill>
              <a:latin typeface="Sagona Book" panose="02020404030301010803"/>
            </a:endParaRP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lang="en-US" dirty="0">
                <a:solidFill>
                  <a:schemeClr val="bg1"/>
                </a:solidFill>
                <a:latin typeface="Sagona Book" panose="02020404030301010803"/>
              </a:rPr>
              <a:t>We only verify his name, phone number and address, to add his wife as an authorized user as he is the account holder.</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lang="en-US" dirty="0">
                <a:solidFill>
                  <a:schemeClr val="bg1"/>
                </a:solidFill>
                <a:latin typeface="Sagona Book" panose="02020404030301010803"/>
              </a:rPr>
              <a:t>Both A and C are correct. </a:t>
            </a:r>
            <a:endParaRPr kumimoji="0" lang="en-US" b="0" i="0" u="none" strike="noStrike" kern="1200" cap="none" spc="0" normalizeH="0" baseline="0" noProof="0" dirty="0">
              <a:ln>
                <a:noFill/>
              </a:ln>
              <a:solidFill>
                <a:schemeClr val="bg1"/>
              </a:solidFill>
              <a:effectLst/>
              <a:uLnTx/>
              <a:uFillTx/>
              <a:latin typeface="Sagona Book" panose="02020404030301010803"/>
              <a:ea typeface="+mn-ea"/>
              <a:cs typeface="+mn-cs"/>
            </a:endParaRPr>
          </a:p>
        </p:txBody>
      </p:sp>
      <p:sp>
        <p:nvSpPr>
          <p:cNvPr id="8" name="Content Placeholder 2">
            <a:extLst>
              <a:ext uri="{FF2B5EF4-FFF2-40B4-BE49-F238E27FC236}">
                <a16:creationId xmlns:a16="http://schemas.microsoft.com/office/drawing/2014/main" id="{873402DC-8FC0-4C92-B51D-CDA75CBC68F5}"/>
              </a:ext>
            </a:extLst>
          </p:cNvPr>
          <p:cNvSpPr txBox="1">
            <a:spLocks/>
          </p:cNvSpPr>
          <p:nvPr/>
        </p:nvSpPr>
        <p:spPr>
          <a:xfrm>
            <a:off x="3663313" y="3703923"/>
            <a:ext cx="7600949" cy="2331117"/>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4-  True or False? The CPNI Methods for Residential are ‘’Cable Box Mac, Modem Mac, Access Code and  Last 4 digits of social security and last 4 digits of recurring payment method.</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lang="en-US" dirty="0">
                <a:solidFill>
                  <a:schemeClr val="bg1"/>
                </a:solidFill>
                <a:latin typeface="Sagona Book" panose="02020404030301010803"/>
              </a:rPr>
              <a:t>True</a:t>
            </a:r>
          </a:p>
          <a:p>
            <a:pPr marL="342900" marR="0" lvl="0" indent="-342900" algn="l" defTabSz="914400" rtl="0" eaLnBrk="1" fontAlgn="auto" latinLnBrk="0" hangingPunct="1">
              <a:lnSpc>
                <a:spcPct val="120000"/>
              </a:lnSpc>
              <a:spcBef>
                <a:spcPts val="900"/>
              </a:spcBef>
              <a:spcAft>
                <a:spcPts val="0"/>
              </a:spcAft>
              <a:buClr>
                <a:srgbClr val="000000">
                  <a:lumMod val="85000"/>
                  <a:lumOff val="15000"/>
                </a:srgbClr>
              </a:buClr>
              <a:buSzTx/>
              <a:buFont typeface="+mj-lt"/>
              <a:buAutoNum type="alphaUcPeriod"/>
              <a:tabLst/>
              <a:defRPr/>
            </a:pPr>
            <a:r>
              <a:rPr lang="en-US" dirty="0">
                <a:solidFill>
                  <a:schemeClr val="bg1"/>
                </a:solidFill>
                <a:latin typeface="Sagona Book" panose="02020404030301010803"/>
              </a:rPr>
              <a:t>False</a:t>
            </a:r>
            <a:endPar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endParaRPr>
          </a:p>
        </p:txBody>
      </p:sp>
    </p:spTree>
    <p:extLst>
      <p:ext uri="{BB962C8B-B14F-4D97-AF65-F5344CB8AC3E}">
        <p14:creationId xmlns:p14="http://schemas.microsoft.com/office/powerpoint/2010/main" val="146195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811</Words>
  <Application>Microsoft Office PowerPoint</Application>
  <PresentationFormat>Widescreen</PresentationFormat>
  <Paragraphs>57</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Sagona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Jose</dc:creator>
  <cp:lastModifiedBy>Naiby Lantigua</cp:lastModifiedBy>
  <cp:revision>44</cp:revision>
  <dcterms:created xsi:type="dcterms:W3CDTF">2020-07-27T14:12:33Z</dcterms:created>
  <dcterms:modified xsi:type="dcterms:W3CDTF">2020-08-20T22:49:43Z</dcterms:modified>
</cp:coreProperties>
</file>